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0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3DB76F2-1035-4279-8657-C35522B94F69}" type="datetimeFigureOut">
              <a:rPr lang="es-MX" smtClean="0"/>
              <a:t>13/03/2014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DC72-E003-4D54-AA79-9C4EEC71A57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76F2-1035-4279-8657-C35522B94F69}" type="datetimeFigureOut">
              <a:rPr lang="es-MX" smtClean="0"/>
              <a:t>13/03/2014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DC72-E003-4D54-AA79-9C4EEC71A57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76F2-1035-4279-8657-C35522B94F69}" type="datetimeFigureOut">
              <a:rPr lang="es-MX" smtClean="0"/>
              <a:t>13/03/2014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DC72-E003-4D54-AA79-9C4EEC71A57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76F2-1035-4279-8657-C35522B94F69}" type="datetimeFigureOut">
              <a:rPr lang="es-MX" smtClean="0"/>
              <a:t>13/03/2014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DC72-E003-4D54-AA79-9C4EEC71A570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76F2-1035-4279-8657-C35522B94F69}" type="datetimeFigureOut">
              <a:rPr lang="es-MX" smtClean="0"/>
              <a:t>13/03/2014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DC72-E003-4D54-AA79-9C4EEC71A570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76F2-1035-4279-8657-C35522B94F69}" type="datetimeFigureOut">
              <a:rPr lang="es-MX" smtClean="0"/>
              <a:t>13/03/2014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DC72-E003-4D54-AA79-9C4EEC71A570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76F2-1035-4279-8657-C35522B94F69}" type="datetimeFigureOut">
              <a:rPr lang="es-MX" smtClean="0"/>
              <a:t>13/03/2014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DC72-E003-4D54-AA79-9C4EEC71A57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76F2-1035-4279-8657-C35522B94F69}" type="datetimeFigureOut">
              <a:rPr lang="es-MX" smtClean="0"/>
              <a:t>13/03/2014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DC72-E003-4D54-AA79-9C4EEC71A570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76F2-1035-4279-8657-C35522B94F69}" type="datetimeFigureOut">
              <a:rPr lang="es-MX" smtClean="0"/>
              <a:t>13/03/2014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DC72-E003-4D54-AA79-9C4EEC71A57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76F2-1035-4279-8657-C35522B94F69}" type="datetimeFigureOut">
              <a:rPr lang="es-MX" smtClean="0"/>
              <a:t>13/03/2014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DC72-E003-4D54-AA79-9C4EEC71A570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76F2-1035-4279-8657-C35522B94F69}" type="datetimeFigureOut">
              <a:rPr lang="es-MX" smtClean="0"/>
              <a:t>13/03/2014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DC72-E003-4D54-AA79-9C4EEC71A57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3DB76F2-1035-4279-8657-C35522B94F69}" type="datetimeFigureOut">
              <a:rPr lang="es-MX" smtClean="0"/>
              <a:t>13/03/2014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3A6DC72-E003-4D54-AA79-9C4EEC71A570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>
            <a:normAutofit/>
          </a:bodyPr>
          <a:lstStyle/>
          <a:p>
            <a:r>
              <a:rPr lang="es-MX" sz="3200" b="1" i="1" dirty="0" smtClean="0">
                <a:solidFill>
                  <a:srgbClr val="002060"/>
                </a:solidFill>
                <a:latin typeface="Adobe Fangsong Std R" pitchFamily="18" charset="-128"/>
                <a:ea typeface="Adobe Fangsong Std R" pitchFamily="18" charset="-128"/>
              </a:rPr>
              <a:t>Detectar, Atender y Dar Seguimiento Al Cliente.</a:t>
            </a:r>
            <a:endParaRPr lang="es-MX" sz="3200" b="1" i="1" dirty="0">
              <a:solidFill>
                <a:srgbClr val="002060"/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3429000"/>
            <a:ext cx="6400800" cy="2641848"/>
          </a:xfrm>
        </p:spPr>
        <p:txBody>
          <a:bodyPr/>
          <a:lstStyle/>
          <a:p>
            <a:r>
              <a:rPr lang="es-MX" dirty="0" smtClean="0">
                <a:solidFill>
                  <a:schemeClr val="accent4">
                    <a:lumMod val="75000"/>
                  </a:schemeClr>
                </a:solidFill>
              </a:rPr>
              <a:t>Por</a:t>
            </a:r>
            <a:r>
              <a:rPr lang="es-MX" dirty="0" smtClean="0"/>
              <a:t>:</a:t>
            </a:r>
          </a:p>
          <a:p>
            <a:r>
              <a:rPr lang="es-MX" sz="36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Luis De La Rosa</a:t>
            </a:r>
            <a:endParaRPr lang="es-MX" sz="36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48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dirty="0" smtClean="0">
                <a:solidFill>
                  <a:srgbClr val="7030A0"/>
                </a:solidFill>
                <a:latin typeface="Adobe Caslon Pro Bold" pitchFamily="18" charset="0"/>
              </a:rPr>
              <a:t>Unidad I:</a:t>
            </a:r>
            <a:br>
              <a:rPr lang="es-MX" sz="2400" dirty="0" smtClean="0">
                <a:solidFill>
                  <a:srgbClr val="7030A0"/>
                </a:solidFill>
                <a:latin typeface="Adobe Caslon Pro Bold" pitchFamily="18" charset="0"/>
              </a:rPr>
            </a:br>
            <a:r>
              <a:rPr lang="es-MX" sz="2400" dirty="0" smtClean="0">
                <a:solidFill>
                  <a:srgbClr val="7030A0"/>
                </a:solidFill>
                <a:latin typeface="Adobe Caslon Pro Bold" pitchFamily="18" charset="0"/>
              </a:rPr>
              <a:t> El Cliente</a:t>
            </a:r>
            <a:endParaRPr lang="es-MX" sz="2400" dirty="0">
              <a:solidFill>
                <a:srgbClr val="7030A0"/>
              </a:solidFill>
              <a:latin typeface="Adobe Caslon Pro Bol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El Cliente:</a:t>
            </a:r>
          </a:p>
          <a:p>
            <a:pPr marL="0" indent="0">
              <a:buNone/>
            </a:pPr>
            <a:r>
              <a:rPr lang="es-MX" i="1" dirty="0" smtClean="0"/>
              <a:t>Es quien accede a un producto o servicio por medio de una transacción financiera.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 smtClean="0">
                <a:solidFill>
                  <a:srgbClr val="FF0000"/>
                </a:solidFill>
              </a:rPr>
              <a:t>La importancia del Cliente:</a:t>
            </a:r>
          </a:p>
          <a:p>
            <a:pPr marL="0" indent="0">
              <a:buNone/>
            </a:pPr>
            <a:r>
              <a:rPr lang="es-MX" i="1" dirty="0" smtClean="0"/>
              <a:t>Es el protagonista de la acción comercial. Dar una buena respuesta a sus demandas &amp; resolver cualquier tipo de sugerencia o propuesta es indispensable.</a:t>
            </a:r>
          </a:p>
        </p:txBody>
      </p:sp>
    </p:spTree>
    <p:extLst>
      <p:ext uri="{BB962C8B-B14F-4D97-AF65-F5344CB8AC3E}">
        <p14:creationId xmlns:p14="http://schemas.microsoft.com/office/powerpoint/2010/main" val="3056568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 smtClean="0">
                <a:solidFill>
                  <a:srgbClr val="7030A0"/>
                </a:solidFill>
                <a:latin typeface="Adobe Caslon Pro Bold" pitchFamily="18" charset="0"/>
              </a:rPr>
              <a:t>Tipos de Clientes:</a:t>
            </a:r>
            <a:endParaRPr lang="es-MX" sz="3200" dirty="0">
              <a:solidFill>
                <a:srgbClr val="7030A0"/>
              </a:solidFill>
              <a:latin typeface="Adobe Caslon Pro Bol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2228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MX" dirty="0" smtClean="0">
                <a:solidFill>
                  <a:srgbClr val="FF0000"/>
                </a:solidFill>
              </a:rPr>
              <a:t>1</a:t>
            </a:r>
            <a:r>
              <a:rPr lang="es-MX" sz="2000" dirty="0" smtClean="0">
                <a:solidFill>
                  <a:srgbClr val="FF0000"/>
                </a:solidFill>
              </a:rPr>
              <a:t>.   Actuales (cautivos)</a:t>
            </a:r>
          </a:p>
          <a:p>
            <a:pPr marL="514350" indent="-514350">
              <a:buAutoNum type="alphaLcParenR"/>
            </a:pPr>
            <a:r>
              <a:rPr lang="es-MX" sz="2000" dirty="0" smtClean="0"/>
              <a:t>Clientes Activos</a:t>
            </a:r>
          </a:p>
          <a:p>
            <a:pPr marL="514350" indent="-514350">
              <a:buAutoNum type="alphaLcParenR"/>
            </a:pPr>
            <a:r>
              <a:rPr lang="es-MX" sz="2000" dirty="0" smtClean="0"/>
              <a:t>Compra Frecuente</a:t>
            </a:r>
          </a:p>
          <a:p>
            <a:pPr marL="514350" indent="-514350">
              <a:buAutoNum type="alphaLcParenR"/>
            </a:pPr>
            <a:r>
              <a:rPr lang="es-MX" sz="2000" dirty="0" smtClean="0"/>
              <a:t>Clientes Objetivos</a:t>
            </a:r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r>
              <a:rPr lang="es-MX" sz="2000" dirty="0" smtClean="0">
                <a:solidFill>
                  <a:srgbClr val="FF0000"/>
                </a:solidFill>
              </a:rPr>
              <a:t>2.   Clientes Potenciales</a:t>
            </a:r>
          </a:p>
          <a:p>
            <a:pPr marL="514350" indent="-514350">
              <a:buAutoNum type="alphaLcParenR"/>
            </a:pPr>
            <a:r>
              <a:rPr lang="es-MX" sz="2000" dirty="0" smtClean="0"/>
              <a:t>Inactivos</a:t>
            </a:r>
          </a:p>
          <a:p>
            <a:pPr marL="514350" indent="-514350">
              <a:buAutoNum type="alphaLcParenR"/>
            </a:pPr>
            <a:r>
              <a:rPr lang="es-MX" sz="2000" dirty="0" smtClean="0"/>
              <a:t>Insatisfechos</a:t>
            </a:r>
          </a:p>
          <a:p>
            <a:pPr marL="514350" indent="-514350">
              <a:buAutoNum type="alphaLcParenR"/>
            </a:pPr>
            <a:r>
              <a:rPr lang="es-MX" sz="2000" dirty="0" smtClean="0"/>
              <a:t>Clientes de compra ocasional</a:t>
            </a:r>
          </a:p>
          <a:p>
            <a:pPr marL="514350" indent="-514350">
              <a:buAutoNum type="alphaLcParenR"/>
            </a:pPr>
            <a:r>
              <a:rPr lang="es-MX" sz="2000" dirty="0" smtClean="0"/>
              <a:t>Los clientes con bajos volumen de compras.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76655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340768"/>
            <a:ext cx="6400800" cy="685800"/>
          </a:xfrm>
        </p:spPr>
        <p:txBody>
          <a:bodyPr>
            <a:noAutofit/>
          </a:bodyPr>
          <a:lstStyle/>
          <a:p>
            <a:r>
              <a:rPr lang="es-MX" sz="2400" dirty="0" smtClean="0">
                <a:solidFill>
                  <a:srgbClr val="7030A0"/>
                </a:solidFill>
                <a:latin typeface="Adobe Caslon Pro Bold" pitchFamily="18" charset="0"/>
              </a:rPr>
              <a:t>Tipos de necesidades del Cliente:</a:t>
            </a:r>
            <a:endParaRPr lang="es-MX" sz="2400" dirty="0">
              <a:solidFill>
                <a:srgbClr val="7030A0"/>
              </a:solidFill>
              <a:latin typeface="Adobe Caslon Pro Bol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0000"/>
                </a:solidFill>
              </a:rPr>
              <a:t>La Requerida:</a:t>
            </a:r>
          </a:p>
          <a:p>
            <a:pPr marL="0" indent="0">
              <a:buNone/>
            </a:pPr>
            <a:r>
              <a:rPr lang="es-MX" i="1" dirty="0" smtClean="0"/>
              <a:t>Es la calidad que el cliente espera en la compra del producto o el producto recibido.</a:t>
            </a:r>
          </a:p>
          <a:p>
            <a:endParaRPr lang="es-MX" dirty="0" smtClean="0"/>
          </a:p>
          <a:p>
            <a:r>
              <a:rPr lang="es-MX" dirty="0" smtClean="0">
                <a:solidFill>
                  <a:srgbClr val="FF0000"/>
                </a:solidFill>
              </a:rPr>
              <a:t>La calidad Esperada:</a:t>
            </a:r>
          </a:p>
          <a:p>
            <a:pPr marL="0" indent="0">
              <a:buNone/>
            </a:pPr>
            <a:r>
              <a:rPr lang="es-MX" i="1" dirty="0" smtClean="0"/>
              <a:t>Son los servicios ‘plus’ que el cliente espera.</a:t>
            </a:r>
            <a:endParaRPr lang="es-MX" i="1" dirty="0"/>
          </a:p>
        </p:txBody>
      </p:sp>
    </p:spTree>
    <p:extLst>
      <p:ext uri="{BB962C8B-B14F-4D97-AF65-F5344CB8AC3E}">
        <p14:creationId xmlns:p14="http://schemas.microsoft.com/office/powerpoint/2010/main" val="748463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Autofit/>
          </a:bodyPr>
          <a:lstStyle/>
          <a:p>
            <a:r>
              <a:rPr lang="es-MX" sz="2800" dirty="0" smtClean="0">
                <a:solidFill>
                  <a:srgbClr val="7030A0"/>
                </a:solidFill>
                <a:latin typeface="Adobe Caslon Pro Bold" pitchFamily="18" charset="0"/>
              </a:rPr>
              <a:t>Niveles de Satisfacción del Cliente:</a:t>
            </a:r>
            <a:endParaRPr lang="es-MX" sz="2800" dirty="0">
              <a:solidFill>
                <a:srgbClr val="7030A0"/>
              </a:solidFill>
              <a:latin typeface="Adobe Caslon Pro Bol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s-MX" dirty="0" smtClean="0">
                <a:solidFill>
                  <a:srgbClr val="FF0000"/>
                </a:solidFill>
              </a:rPr>
              <a:t>Insatisfacción</a:t>
            </a:r>
          </a:p>
          <a:p>
            <a:pPr marL="514350" indent="-514350">
              <a:buFont typeface="+mj-lt"/>
              <a:buAutoNum type="alphaLcParenR"/>
            </a:pPr>
            <a:endParaRPr lang="es-MX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lphaLcParenR"/>
            </a:pPr>
            <a:endParaRPr lang="es-MX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s-MX" dirty="0" smtClean="0">
                <a:solidFill>
                  <a:srgbClr val="FF0000"/>
                </a:solidFill>
              </a:rPr>
              <a:t>Satisfacción</a:t>
            </a:r>
          </a:p>
          <a:p>
            <a:pPr marL="514350" indent="-514350">
              <a:buFont typeface="+mj-lt"/>
              <a:buAutoNum type="alphaLcParenR"/>
            </a:pPr>
            <a:endParaRPr lang="es-MX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lphaLcParenR"/>
            </a:pPr>
            <a:endParaRPr lang="es-MX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s-MX" dirty="0" smtClean="0">
                <a:solidFill>
                  <a:srgbClr val="FF0000"/>
                </a:solidFill>
              </a:rPr>
              <a:t>Complacencia</a:t>
            </a:r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44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29</TotalTime>
  <Words>151</Words>
  <Application>Microsoft Office PowerPoint</Application>
  <PresentationFormat>Presentación en pantalla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Alta costura</vt:lpstr>
      <vt:lpstr>Detectar, Atender y Dar Seguimiento Al Cliente.</vt:lpstr>
      <vt:lpstr>Unidad I:  El Cliente</vt:lpstr>
      <vt:lpstr>Tipos de Clientes:</vt:lpstr>
      <vt:lpstr>Tipos de necesidades del Cliente:</vt:lpstr>
      <vt:lpstr>Niveles de Satisfacción del Cliente: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Detectar, Atender y Dar Seguimiento Al Cliente.</dc:title>
  <dc:creator>Fritz Eduardo Meyenberg Saucedo</dc:creator>
  <cp:lastModifiedBy>Fritz Eduardo Meyenberg Saucedo</cp:lastModifiedBy>
  <cp:revision>3</cp:revision>
  <dcterms:created xsi:type="dcterms:W3CDTF">2014-03-13T04:44:57Z</dcterms:created>
  <dcterms:modified xsi:type="dcterms:W3CDTF">2014-03-14T02:22:49Z</dcterms:modified>
</cp:coreProperties>
</file>